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Lst>
  <p:sldSz cx="18288000" cy="10287000"/>
  <p:notesSz cx="6858000" cy="9144000"/>
  <p:embeddedFontLst>
    <p:embeddedFont>
      <p:font typeface="Agrandir Medium" panose="020B0604020202020204" charset="0"/>
      <p:regular r:id="rId8"/>
    </p:embeddedFont>
    <p:embeddedFont>
      <p:font typeface="Agrandir Medium Bold" panose="020B0604020202020204" charset="0"/>
      <p:regular r:id="rId9"/>
    </p:embeddedFont>
    <p:embeddedFont>
      <p:font typeface="Calibri" panose="020F0502020204030204" pitchFamily="34" charset="0"/>
      <p:regular r:id="rId10"/>
      <p:bold r:id="rId11"/>
      <p:italic r:id="rId12"/>
      <p:boldItalic r:id="rId13"/>
    </p:embeddedFont>
    <p:embeddedFont>
      <p:font typeface="Montserrat Bold" panose="020B0604020202020204" charset="0"/>
      <p:regular r:id="rId14"/>
    </p:embeddedFont>
    <p:embeddedFont>
      <p:font typeface="Montserrat Semi-Bold" panose="020B0604020202020204" charset="0"/>
      <p:regular r:id="rId15"/>
    </p:embeddedFont>
    <p:embeddedFont>
      <p:font typeface="Montserrat Semi-Bold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jpeg"/><Relationship Id="rId7" Type="http://schemas.openxmlformats.org/officeDocument/2006/relationships/image" Target="../media/image1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973348" y="5114925"/>
            <a:ext cx="6611286" cy="4002833"/>
          </a:xfrm>
          <a:custGeom>
            <a:avLst/>
            <a:gdLst/>
            <a:ahLst/>
            <a:cxnLst/>
            <a:rect l="l" t="t" r="r" b="b"/>
            <a:pathLst>
              <a:path w="6611286" h="4002833">
                <a:moveTo>
                  <a:pt x="0" y="0"/>
                </a:moveTo>
                <a:lnTo>
                  <a:pt x="6611286" y="0"/>
                </a:lnTo>
                <a:lnTo>
                  <a:pt x="6611286" y="4002833"/>
                </a:lnTo>
                <a:lnTo>
                  <a:pt x="0" y="40028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682991" y="5114925"/>
            <a:ext cx="3631661" cy="4002833"/>
          </a:xfrm>
          <a:custGeom>
            <a:avLst/>
            <a:gdLst/>
            <a:ahLst/>
            <a:cxnLst/>
            <a:rect l="l" t="t" r="r" b="b"/>
            <a:pathLst>
              <a:path w="3631661" h="4002833">
                <a:moveTo>
                  <a:pt x="0" y="0"/>
                </a:moveTo>
                <a:lnTo>
                  <a:pt x="3631661" y="0"/>
                </a:lnTo>
                <a:lnTo>
                  <a:pt x="3631661" y="4002833"/>
                </a:lnTo>
                <a:lnTo>
                  <a:pt x="0" y="4002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003734" y="5114925"/>
            <a:ext cx="3071265" cy="4002833"/>
          </a:xfrm>
          <a:custGeom>
            <a:avLst/>
            <a:gdLst/>
            <a:ahLst/>
            <a:cxnLst/>
            <a:rect l="l" t="t" r="r" b="b"/>
            <a:pathLst>
              <a:path w="3071265" h="4002833">
                <a:moveTo>
                  <a:pt x="0" y="0"/>
                </a:moveTo>
                <a:lnTo>
                  <a:pt x="3071264" y="0"/>
                </a:lnTo>
                <a:lnTo>
                  <a:pt x="3071264" y="4002833"/>
                </a:lnTo>
                <a:lnTo>
                  <a:pt x="0" y="40028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494087" y="5114925"/>
            <a:ext cx="1769803" cy="1875514"/>
          </a:xfrm>
          <a:custGeom>
            <a:avLst/>
            <a:gdLst/>
            <a:ahLst/>
            <a:cxnLst/>
            <a:rect l="l" t="t" r="r" b="b"/>
            <a:pathLst>
              <a:path w="1769803" h="1875514">
                <a:moveTo>
                  <a:pt x="0" y="0"/>
                </a:moveTo>
                <a:lnTo>
                  <a:pt x="1769804" y="0"/>
                </a:lnTo>
                <a:lnTo>
                  <a:pt x="1769804" y="1875514"/>
                </a:lnTo>
                <a:lnTo>
                  <a:pt x="0" y="18755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494087" y="7242244"/>
            <a:ext cx="1769803" cy="1875514"/>
          </a:xfrm>
          <a:custGeom>
            <a:avLst/>
            <a:gdLst/>
            <a:ahLst/>
            <a:cxnLst/>
            <a:rect l="l" t="t" r="r" b="b"/>
            <a:pathLst>
              <a:path w="1769803" h="1875514">
                <a:moveTo>
                  <a:pt x="0" y="0"/>
                </a:moveTo>
                <a:lnTo>
                  <a:pt x="1769804" y="0"/>
                </a:lnTo>
                <a:lnTo>
                  <a:pt x="1769804" y="1875514"/>
                </a:lnTo>
                <a:lnTo>
                  <a:pt x="0" y="18755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668665">
            <a:off x="2491076" y="2586514"/>
            <a:ext cx="1637273" cy="1718511"/>
          </a:xfrm>
          <a:custGeom>
            <a:avLst/>
            <a:gdLst/>
            <a:ahLst/>
            <a:cxnLst/>
            <a:rect l="l" t="t" r="r" b="b"/>
            <a:pathLst>
              <a:path w="1637273" h="1718511">
                <a:moveTo>
                  <a:pt x="0" y="0"/>
                </a:moveTo>
                <a:lnTo>
                  <a:pt x="1637273" y="0"/>
                </a:lnTo>
                <a:lnTo>
                  <a:pt x="1637273" y="1718512"/>
                </a:lnTo>
                <a:lnTo>
                  <a:pt x="0" y="17185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708757">
            <a:off x="14602647" y="1240344"/>
            <a:ext cx="1792349" cy="1835739"/>
          </a:xfrm>
          <a:custGeom>
            <a:avLst/>
            <a:gdLst/>
            <a:ahLst/>
            <a:cxnLst/>
            <a:rect l="l" t="t" r="r" b="b"/>
            <a:pathLst>
              <a:path w="1792349" h="1835739">
                <a:moveTo>
                  <a:pt x="0" y="0"/>
                </a:moveTo>
                <a:lnTo>
                  <a:pt x="1792348" y="0"/>
                </a:lnTo>
                <a:lnTo>
                  <a:pt x="1792348" y="1835739"/>
                </a:lnTo>
                <a:lnTo>
                  <a:pt x="0" y="183573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TextBox 10"/>
          <p:cNvSpPr txBox="1"/>
          <p:nvPr/>
        </p:nvSpPr>
        <p:spPr>
          <a:xfrm>
            <a:off x="3980697" y="809625"/>
            <a:ext cx="10326606" cy="2002842"/>
          </a:xfrm>
          <a:prstGeom prst="rect">
            <a:avLst/>
          </a:prstGeom>
        </p:spPr>
        <p:txBody>
          <a:bodyPr lIns="0" tIns="0" rIns="0" bIns="0" rtlCol="0" anchor="t">
            <a:spAutoFit/>
          </a:bodyPr>
          <a:lstStyle/>
          <a:p>
            <a:pPr algn="ctr">
              <a:lnSpc>
                <a:spcPts val="13057"/>
              </a:lnSpc>
            </a:pPr>
            <a:r>
              <a:rPr lang="en-US" sz="11454">
                <a:solidFill>
                  <a:srgbClr val="4B7CEB"/>
                </a:solidFill>
                <a:latin typeface="Agrandir Medium"/>
              </a:rPr>
              <a:t>Tugas akhir</a:t>
            </a:r>
          </a:p>
        </p:txBody>
      </p:sp>
      <p:sp>
        <p:nvSpPr>
          <p:cNvPr id="11" name="TextBox 11"/>
          <p:cNvSpPr txBox="1"/>
          <p:nvPr/>
        </p:nvSpPr>
        <p:spPr>
          <a:xfrm>
            <a:off x="4789538" y="2152355"/>
            <a:ext cx="8708924" cy="2294696"/>
          </a:xfrm>
          <a:prstGeom prst="rect">
            <a:avLst/>
          </a:prstGeom>
        </p:spPr>
        <p:txBody>
          <a:bodyPr lIns="0" tIns="0" rIns="0" bIns="0" rtlCol="0" anchor="t">
            <a:spAutoFit/>
          </a:bodyPr>
          <a:lstStyle/>
          <a:p>
            <a:pPr algn="ctr">
              <a:lnSpc>
                <a:spcPts val="16035"/>
              </a:lnSpc>
            </a:pPr>
            <a:r>
              <a:rPr lang="en-US" sz="11454">
                <a:solidFill>
                  <a:srgbClr val="FA7AAC"/>
                </a:solidFill>
                <a:latin typeface="Agrandir Medium Bold"/>
              </a:rPr>
              <a:t>PW &amp; PPB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95602" y="1810658"/>
            <a:ext cx="12012113" cy="6665683"/>
            <a:chOff x="0" y="0"/>
            <a:chExt cx="3163684" cy="1755571"/>
          </a:xfrm>
        </p:grpSpPr>
        <p:sp>
          <p:nvSpPr>
            <p:cNvPr id="4" name="Freeform 4"/>
            <p:cNvSpPr/>
            <p:nvPr/>
          </p:nvSpPr>
          <p:spPr>
            <a:xfrm>
              <a:off x="0" y="0"/>
              <a:ext cx="3163684" cy="1755571"/>
            </a:xfrm>
            <a:custGeom>
              <a:avLst/>
              <a:gdLst/>
              <a:ahLst/>
              <a:cxnLst/>
              <a:rect l="l" t="t" r="r" b="b"/>
              <a:pathLst>
                <a:path w="3163684" h="1755571">
                  <a:moveTo>
                    <a:pt x="32870" y="0"/>
                  </a:moveTo>
                  <a:lnTo>
                    <a:pt x="3130814" y="0"/>
                  </a:lnTo>
                  <a:cubicBezTo>
                    <a:pt x="3148968" y="0"/>
                    <a:pt x="3163684" y="14716"/>
                    <a:pt x="3163684" y="32870"/>
                  </a:cubicBezTo>
                  <a:lnTo>
                    <a:pt x="3163684" y="1722701"/>
                  </a:lnTo>
                  <a:cubicBezTo>
                    <a:pt x="3163684" y="1731419"/>
                    <a:pt x="3160221" y="1739779"/>
                    <a:pt x="3154057" y="1745944"/>
                  </a:cubicBezTo>
                  <a:cubicBezTo>
                    <a:pt x="3147892" y="1752108"/>
                    <a:pt x="3139532" y="1755571"/>
                    <a:pt x="3130814" y="1755571"/>
                  </a:cubicBezTo>
                  <a:lnTo>
                    <a:pt x="32870" y="1755571"/>
                  </a:lnTo>
                  <a:cubicBezTo>
                    <a:pt x="14716" y="1755571"/>
                    <a:pt x="0" y="1740855"/>
                    <a:pt x="0" y="1722701"/>
                  </a:cubicBezTo>
                  <a:lnTo>
                    <a:pt x="0" y="32870"/>
                  </a:lnTo>
                  <a:cubicBezTo>
                    <a:pt x="0" y="14716"/>
                    <a:pt x="14716" y="0"/>
                    <a:pt x="32870" y="0"/>
                  </a:cubicBezTo>
                  <a:close/>
                </a:path>
              </a:pathLst>
            </a:custGeom>
            <a:solidFill>
              <a:srgbClr val="FFBA51"/>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1948558" y="1260158"/>
            <a:ext cx="3925201" cy="7766685"/>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2189" r="-22189"/>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6" name="TextBox 16"/>
          <p:cNvSpPr txBox="1"/>
          <p:nvPr/>
        </p:nvSpPr>
        <p:spPr>
          <a:xfrm>
            <a:off x="1894782" y="2787257"/>
            <a:ext cx="7906769" cy="1069342"/>
          </a:xfrm>
          <a:prstGeom prst="rect">
            <a:avLst/>
          </a:prstGeom>
        </p:spPr>
        <p:txBody>
          <a:bodyPr lIns="0" tIns="0" rIns="0" bIns="0" rtlCol="0" anchor="t">
            <a:spAutoFit/>
          </a:bodyPr>
          <a:lstStyle/>
          <a:p>
            <a:pPr marL="0" lvl="0" indent="0">
              <a:lnSpc>
                <a:spcPts val="5680"/>
              </a:lnSpc>
              <a:spcBef>
                <a:spcPct val="0"/>
              </a:spcBef>
            </a:pPr>
            <a:r>
              <a:rPr lang="en-US" sz="8000">
                <a:solidFill>
                  <a:srgbClr val="2E2E2E"/>
                </a:solidFill>
                <a:latin typeface="Agrandir Medium"/>
              </a:rPr>
              <a:t>TOPICS</a:t>
            </a:r>
          </a:p>
        </p:txBody>
      </p:sp>
      <p:sp>
        <p:nvSpPr>
          <p:cNvPr id="17" name="TextBox 17"/>
          <p:cNvSpPr txBox="1"/>
          <p:nvPr/>
        </p:nvSpPr>
        <p:spPr>
          <a:xfrm>
            <a:off x="1894782" y="4131068"/>
            <a:ext cx="7504397" cy="1749425"/>
          </a:xfrm>
          <a:prstGeom prst="rect">
            <a:avLst/>
          </a:prstGeom>
        </p:spPr>
        <p:txBody>
          <a:bodyPr lIns="0" tIns="0" rIns="0" bIns="0" rtlCol="0" anchor="t">
            <a:spAutoFit/>
          </a:bodyPr>
          <a:lstStyle/>
          <a:p>
            <a:pPr>
              <a:lnSpc>
                <a:spcPts val="2800"/>
              </a:lnSpc>
            </a:pPr>
            <a:r>
              <a:rPr lang="en-US" sz="2000">
                <a:solidFill>
                  <a:srgbClr val="2E2E2E"/>
                </a:solidFill>
                <a:latin typeface="Montserrat Bold"/>
              </a:rPr>
              <a:t>Introduction​ of “Jajanan Mang Adul”</a:t>
            </a:r>
          </a:p>
          <a:p>
            <a:pPr>
              <a:lnSpc>
                <a:spcPts val="2800"/>
              </a:lnSpc>
            </a:pPr>
            <a:r>
              <a:rPr lang="en-US" sz="2000">
                <a:solidFill>
                  <a:srgbClr val="2E2E2E"/>
                </a:solidFill>
                <a:latin typeface="Montserrat Bold"/>
              </a:rPr>
              <a:t>Use Case</a:t>
            </a:r>
          </a:p>
          <a:p>
            <a:pPr>
              <a:lnSpc>
                <a:spcPts val="2800"/>
              </a:lnSpc>
            </a:pPr>
            <a:r>
              <a:rPr lang="en-US" sz="2000">
                <a:solidFill>
                  <a:srgbClr val="2E2E2E"/>
                </a:solidFill>
                <a:latin typeface="Montserrat Bold"/>
              </a:rPr>
              <a:t>Apps Mock Up</a:t>
            </a:r>
          </a:p>
          <a:p>
            <a:pPr>
              <a:lnSpc>
                <a:spcPts val="2800"/>
              </a:lnSpc>
            </a:pPr>
            <a:r>
              <a:rPr lang="en-US" sz="2000">
                <a:solidFill>
                  <a:srgbClr val="2E2E2E"/>
                </a:solidFill>
                <a:latin typeface="Montserrat Bold"/>
              </a:rPr>
              <a:t>Jobdesc</a:t>
            </a:r>
          </a:p>
          <a:p>
            <a:pPr>
              <a:lnSpc>
                <a:spcPts val="2800"/>
              </a:lnSpc>
              <a:spcBef>
                <a:spcPct val="0"/>
              </a:spcBef>
            </a:pPr>
            <a:endParaRPr lang="en-US" sz="2000">
              <a:solidFill>
                <a:srgbClr val="2E2E2E"/>
              </a:solidFill>
              <a:latin typeface="Montserra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1902525" y="1350075"/>
            <a:ext cx="4759024" cy="7586850"/>
          </a:xfrm>
          <a:custGeom>
            <a:avLst/>
            <a:gdLst/>
            <a:ahLst/>
            <a:cxnLst/>
            <a:rect l="l" t="t" r="r" b="b"/>
            <a:pathLst>
              <a:path w="4759024" h="7586850">
                <a:moveTo>
                  <a:pt x="0" y="0"/>
                </a:moveTo>
                <a:lnTo>
                  <a:pt x="4759025" y="0"/>
                </a:lnTo>
                <a:lnTo>
                  <a:pt x="4759025" y="7586850"/>
                </a:lnTo>
                <a:lnTo>
                  <a:pt x="0" y="7586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8159053" y="2879014"/>
            <a:ext cx="8663989" cy="1069342"/>
          </a:xfrm>
          <a:prstGeom prst="rect">
            <a:avLst/>
          </a:prstGeom>
        </p:spPr>
        <p:txBody>
          <a:bodyPr lIns="0" tIns="0" rIns="0" bIns="0" rtlCol="0" anchor="t">
            <a:spAutoFit/>
          </a:bodyPr>
          <a:lstStyle/>
          <a:p>
            <a:pPr marL="0" lvl="0" indent="0">
              <a:lnSpc>
                <a:spcPts val="5680"/>
              </a:lnSpc>
              <a:spcBef>
                <a:spcPct val="0"/>
              </a:spcBef>
            </a:pPr>
            <a:r>
              <a:rPr lang="en-US" sz="8000">
                <a:solidFill>
                  <a:srgbClr val="2E2E2E"/>
                </a:solidFill>
                <a:latin typeface="Agrandir Medium"/>
              </a:rPr>
              <a:t>Introduction</a:t>
            </a:r>
          </a:p>
        </p:txBody>
      </p:sp>
      <p:sp>
        <p:nvSpPr>
          <p:cNvPr id="5" name="TextBox 5"/>
          <p:cNvSpPr txBox="1"/>
          <p:nvPr/>
        </p:nvSpPr>
        <p:spPr>
          <a:xfrm>
            <a:off x="8159053" y="4222826"/>
            <a:ext cx="8605808" cy="4813935"/>
          </a:xfrm>
          <a:prstGeom prst="rect">
            <a:avLst/>
          </a:prstGeom>
        </p:spPr>
        <p:txBody>
          <a:bodyPr lIns="0" tIns="0" rIns="0" bIns="0" rtlCol="0" anchor="t">
            <a:spAutoFit/>
          </a:bodyPr>
          <a:lstStyle/>
          <a:p>
            <a:pPr>
              <a:lnSpc>
                <a:spcPts val="2940"/>
              </a:lnSpc>
            </a:pPr>
            <a:r>
              <a:rPr lang="en-US" sz="2100">
                <a:solidFill>
                  <a:srgbClr val="2E2E2E"/>
                </a:solidFill>
                <a:latin typeface="Montserrat Bold"/>
              </a:rPr>
              <a:t>Jajanan Mang Adul merupakan salah satu Usaha Mikro, Kecil, dan Menengah yang bergerak di bidang penjualan makanan ringan. Jajanan yang dijual merupakan jajanan pasar seperti, cireng, cilok, dan lainnya, sehingga konsumen yang ditargetkan untuk masyarakat pada umumnya.</a:t>
            </a:r>
          </a:p>
          <a:p>
            <a:pPr>
              <a:lnSpc>
                <a:spcPts val="2940"/>
              </a:lnSpc>
              <a:spcBef>
                <a:spcPct val="0"/>
              </a:spcBef>
            </a:pPr>
            <a:endParaRPr lang="en-US" sz="2100">
              <a:solidFill>
                <a:srgbClr val="2E2E2E"/>
              </a:solidFill>
              <a:latin typeface="Montserrat Bold"/>
            </a:endParaRPr>
          </a:p>
          <a:p>
            <a:pPr>
              <a:lnSpc>
                <a:spcPts val="2940"/>
              </a:lnSpc>
              <a:spcBef>
                <a:spcPct val="0"/>
              </a:spcBef>
            </a:pPr>
            <a:endParaRPr lang="en-US" sz="2100">
              <a:solidFill>
                <a:srgbClr val="2E2E2E"/>
              </a:solidFill>
              <a:latin typeface="Montserrat Bold"/>
            </a:endParaRPr>
          </a:p>
          <a:p>
            <a:pPr>
              <a:lnSpc>
                <a:spcPts val="2940"/>
              </a:lnSpc>
              <a:spcBef>
                <a:spcPct val="0"/>
              </a:spcBef>
            </a:pPr>
            <a:r>
              <a:rPr lang="en-US" sz="2100">
                <a:solidFill>
                  <a:srgbClr val="2E2E2E"/>
                </a:solidFill>
                <a:latin typeface="Montserrat Bold"/>
              </a:rPr>
              <a:t>Jajanan Mang Adul merupakan salah satu Usaha Mikro, Kecil, dan Menengah yang bergerak di bidang penjualan makanan ringan. Jajanan yang dijual merupakan jajanan pasar seperti, cireng, cilok, dan lainnya, sehingga konsumen yang ditargetkan untuk masyarakat pada umumnya.</a:t>
            </a:r>
          </a:p>
          <a:p>
            <a:pPr>
              <a:lnSpc>
                <a:spcPts val="2940"/>
              </a:lnSpc>
              <a:spcBef>
                <a:spcPct val="0"/>
              </a:spcBef>
            </a:pPr>
            <a:endParaRPr lang="en-US" sz="2100">
              <a:solidFill>
                <a:srgbClr val="2E2E2E"/>
              </a:solidFill>
              <a:latin typeface="Montserrat Bold"/>
            </a:endParaRPr>
          </a:p>
        </p:txBody>
      </p:sp>
      <p:sp>
        <p:nvSpPr>
          <p:cNvPr id="6" name="TextBox 6"/>
          <p:cNvSpPr txBox="1"/>
          <p:nvPr/>
        </p:nvSpPr>
        <p:spPr>
          <a:xfrm>
            <a:off x="8159053" y="990600"/>
            <a:ext cx="8605808" cy="1099185"/>
          </a:xfrm>
          <a:prstGeom prst="rect">
            <a:avLst/>
          </a:prstGeom>
        </p:spPr>
        <p:txBody>
          <a:bodyPr lIns="0" tIns="0" rIns="0" bIns="0" rtlCol="0" anchor="t">
            <a:spAutoFit/>
          </a:bodyPr>
          <a:lstStyle/>
          <a:p>
            <a:pPr>
              <a:lnSpc>
                <a:spcPts val="2940"/>
              </a:lnSpc>
            </a:pPr>
            <a:r>
              <a:rPr lang="en-US" sz="2100">
                <a:solidFill>
                  <a:srgbClr val="2E2E2E"/>
                </a:solidFill>
                <a:latin typeface="Montserrat Bold"/>
              </a:rPr>
              <a:t>Pemanfaatan Aplikasi Web dan Mobile untuk Memperluas Jangkauan Bisnis Jajanan Mang Adul</a:t>
            </a:r>
          </a:p>
          <a:p>
            <a:pPr>
              <a:lnSpc>
                <a:spcPts val="2940"/>
              </a:lnSpc>
              <a:spcBef>
                <a:spcPct val="0"/>
              </a:spcBef>
            </a:pPr>
            <a:endParaRPr lang="en-US" sz="2100">
              <a:solidFill>
                <a:srgbClr val="2E2E2E"/>
              </a:solidFill>
              <a:latin typeface="Montserra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1926937" y="3099643"/>
            <a:ext cx="4615258" cy="7187357"/>
          </a:xfrm>
          <a:custGeom>
            <a:avLst/>
            <a:gdLst/>
            <a:ahLst/>
            <a:cxnLst/>
            <a:rect l="l" t="t" r="r" b="b"/>
            <a:pathLst>
              <a:path w="4615258" h="7187357">
                <a:moveTo>
                  <a:pt x="0" y="0"/>
                </a:moveTo>
                <a:lnTo>
                  <a:pt x="4615259" y="0"/>
                </a:lnTo>
                <a:lnTo>
                  <a:pt x="4615259" y="7187357"/>
                </a:lnTo>
                <a:lnTo>
                  <a:pt x="0" y="7187357"/>
                </a:lnTo>
                <a:lnTo>
                  <a:pt x="0" y="0"/>
                </a:lnTo>
                <a:close/>
              </a:path>
            </a:pathLst>
          </a:custGeom>
          <a:blipFill>
            <a:blip r:embed="rId3"/>
            <a:stretch>
              <a:fillRect/>
            </a:stretch>
          </a:blipFill>
        </p:spPr>
      </p:sp>
      <p:sp>
        <p:nvSpPr>
          <p:cNvPr id="4" name="Freeform 4"/>
          <p:cNvSpPr/>
          <p:nvPr/>
        </p:nvSpPr>
        <p:spPr>
          <a:xfrm>
            <a:off x="9144000" y="3099643"/>
            <a:ext cx="8115300" cy="7300147"/>
          </a:xfrm>
          <a:custGeom>
            <a:avLst/>
            <a:gdLst/>
            <a:ahLst/>
            <a:cxnLst/>
            <a:rect l="l" t="t" r="r" b="b"/>
            <a:pathLst>
              <a:path w="8115300" h="7300147">
                <a:moveTo>
                  <a:pt x="0" y="0"/>
                </a:moveTo>
                <a:lnTo>
                  <a:pt x="8115300" y="0"/>
                </a:lnTo>
                <a:lnTo>
                  <a:pt x="8115300" y="7300147"/>
                </a:lnTo>
                <a:lnTo>
                  <a:pt x="0" y="7300147"/>
                </a:lnTo>
                <a:lnTo>
                  <a:pt x="0" y="0"/>
                </a:lnTo>
                <a:close/>
              </a:path>
            </a:pathLst>
          </a:custGeom>
          <a:blipFill>
            <a:blip r:embed="rId4"/>
            <a:stretch>
              <a:fillRect/>
            </a:stretch>
          </a:blipFill>
        </p:spPr>
      </p:sp>
      <p:sp>
        <p:nvSpPr>
          <p:cNvPr id="5" name="TextBox 5"/>
          <p:cNvSpPr txBox="1"/>
          <p:nvPr/>
        </p:nvSpPr>
        <p:spPr>
          <a:xfrm>
            <a:off x="3371437" y="1242265"/>
            <a:ext cx="11545127" cy="1069342"/>
          </a:xfrm>
          <a:prstGeom prst="rect">
            <a:avLst/>
          </a:prstGeom>
        </p:spPr>
        <p:txBody>
          <a:bodyPr lIns="0" tIns="0" rIns="0" bIns="0" rtlCol="0" anchor="t">
            <a:spAutoFit/>
          </a:bodyPr>
          <a:lstStyle/>
          <a:p>
            <a:pPr marL="0" lvl="0" indent="0" algn="ctr">
              <a:lnSpc>
                <a:spcPts val="5680"/>
              </a:lnSpc>
              <a:spcBef>
                <a:spcPct val="0"/>
              </a:spcBef>
            </a:pPr>
            <a:r>
              <a:rPr lang="en-US" sz="8000">
                <a:solidFill>
                  <a:srgbClr val="4B7CEB"/>
                </a:solidFill>
                <a:latin typeface="Agrandir Medium"/>
              </a:rPr>
              <a:t>USE CASE PLAN</a:t>
            </a:r>
          </a:p>
        </p:txBody>
      </p:sp>
      <p:sp>
        <p:nvSpPr>
          <p:cNvPr id="6" name="TextBox 6"/>
          <p:cNvSpPr txBox="1"/>
          <p:nvPr/>
        </p:nvSpPr>
        <p:spPr>
          <a:xfrm>
            <a:off x="1028700" y="449580"/>
            <a:ext cx="9562226" cy="579120"/>
          </a:xfrm>
          <a:prstGeom prst="rect">
            <a:avLst/>
          </a:prstGeom>
        </p:spPr>
        <p:txBody>
          <a:bodyPr lIns="0" tIns="0" rIns="0" bIns="0" rtlCol="0" anchor="t">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endParaRPr lang="en-US" sz="1500">
              <a:solidFill>
                <a:srgbClr val="4B7CEB"/>
              </a:solidFill>
              <a:latin typeface="Montserrat Bold"/>
            </a:endParaRPr>
          </a:p>
        </p:txBody>
      </p:sp>
      <p:sp>
        <p:nvSpPr>
          <p:cNvPr id="7" name="TextBox 7"/>
          <p:cNvSpPr txBox="1"/>
          <p:nvPr/>
        </p:nvSpPr>
        <p:spPr>
          <a:xfrm>
            <a:off x="1926937" y="2426605"/>
            <a:ext cx="6249421" cy="556641"/>
          </a:xfrm>
          <a:prstGeom prst="rect">
            <a:avLst/>
          </a:prstGeom>
        </p:spPr>
        <p:txBody>
          <a:bodyPr lIns="0" tIns="0" rIns="0" bIns="0" rtlCol="0" anchor="t">
            <a:spAutoFit/>
          </a:bodyPr>
          <a:lstStyle/>
          <a:p>
            <a:pPr marL="0" lvl="0" indent="0">
              <a:lnSpc>
                <a:spcPts val="2982"/>
              </a:lnSpc>
              <a:spcBef>
                <a:spcPct val="0"/>
              </a:spcBef>
            </a:pPr>
            <a:r>
              <a:rPr lang="en-US" sz="4200">
                <a:solidFill>
                  <a:srgbClr val="2E2E2E"/>
                </a:solidFill>
                <a:latin typeface="Agrandir Medium"/>
              </a:rPr>
              <a:t>Mobile</a:t>
            </a:r>
          </a:p>
        </p:txBody>
      </p:sp>
      <p:sp>
        <p:nvSpPr>
          <p:cNvPr id="8" name="TextBox 8"/>
          <p:cNvSpPr txBox="1"/>
          <p:nvPr/>
        </p:nvSpPr>
        <p:spPr>
          <a:xfrm>
            <a:off x="9144000" y="2426605"/>
            <a:ext cx="6249421" cy="556641"/>
          </a:xfrm>
          <a:prstGeom prst="rect">
            <a:avLst/>
          </a:prstGeom>
        </p:spPr>
        <p:txBody>
          <a:bodyPr lIns="0" tIns="0" rIns="0" bIns="0" rtlCol="0" anchor="t">
            <a:spAutoFit/>
          </a:bodyPr>
          <a:lstStyle/>
          <a:p>
            <a:pPr marL="0" lvl="0" indent="0">
              <a:lnSpc>
                <a:spcPts val="2982"/>
              </a:lnSpc>
              <a:spcBef>
                <a:spcPct val="0"/>
              </a:spcBef>
            </a:pPr>
            <a:r>
              <a:rPr lang="en-US" sz="4200">
                <a:solidFill>
                  <a:srgbClr val="2E2E2E"/>
                </a:solidFill>
                <a:latin typeface="Agrandir Medium"/>
              </a:rPr>
              <a:t>Website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a:grpSpLocks noChangeAspect="1"/>
          </p:cNvGrpSpPr>
          <p:nvPr/>
        </p:nvGrpSpPr>
        <p:grpSpPr>
          <a:xfrm>
            <a:off x="2301212" y="3415979"/>
            <a:ext cx="3663507" cy="3783670"/>
            <a:chOff x="0" y="0"/>
            <a:chExt cx="6350000" cy="6558280"/>
          </a:xfrm>
        </p:grpSpPr>
        <p:sp>
          <p:nvSpPr>
            <p:cNvPr id="4" name="Freeform 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22562" b="-22562"/>
              </a:stretch>
            </a:blipFill>
          </p:spPr>
        </p:sp>
        <p:sp>
          <p:nvSpPr>
            <p:cNvPr id="5" name="Freeform 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B7CEB"/>
            </a:solidFill>
          </p:spPr>
        </p:sp>
      </p:grpSp>
      <p:grpSp>
        <p:nvGrpSpPr>
          <p:cNvPr id="6" name="Group 6"/>
          <p:cNvGrpSpPr>
            <a:grpSpLocks noChangeAspect="1"/>
          </p:cNvGrpSpPr>
          <p:nvPr/>
        </p:nvGrpSpPr>
        <p:grpSpPr>
          <a:xfrm>
            <a:off x="7479194" y="3415979"/>
            <a:ext cx="3663507" cy="3783670"/>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7567" r="-27567"/>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A7AAC"/>
            </a:solidFill>
          </p:spPr>
        </p:sp>
      </p:grpSp>
      <p:grpSp>
        <p:nvGrpSpPr>
          <p:cNvPr id="9" name="Group 9"/>
          <p:cNvGrpSpPr>
            <a:grpSpLocks noChangeAspect="1"/>
          </p:cNvGrpSpPr>
          <p:nvPr/>
        </p:nvGrpSpPr>
        <p:grpSpPr>
          <a:xfrm>
            <a:off x="12657176" y="3415979"/>
            <a:ext cx="3663507" cy="3783670"/>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27422" r="-27422"/>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BA51"/>
            </a:solidFill>
          </p:spPr>
        </p:sp>
      </p:grpSp>
      <p:sp>
        <p:nvSpPr>
          <p:cNvPr id="12" name="Freeform 12"/>
          <p:cNvSpPr/>
          <p:nvPr/>
        </p:nvSpPr>
        <p:spPr>
          <a:xfrm>
            <a:off x="5351444" y="5577639"/>
            <a:ext cx="1637273" cy="1718511"/>
          </a:xfrm>
          <a:custGeom>
            <a:avLst/>
            <a:gdLst/>
            <a:ahLst/>
            <a:cxnLst/>
            <a:rect l="l" t="t" r="r" b="b"/>
            <a:pathLst>
              <a:path w="1637273" h="1718511">
                <a:moveTo>
                  <a:pt x="0" y="0"/>
                </a:moveTo>
                <a:lnTo>
                  <a:pt x="1637272" y="0"/>
                </a:lnTo>
                <a:lnTo>
                  <a:pt x="1637272" y="1718511"/>
                </a:lnTo>
                <a:lnTo>
                  <a:pt x="0" y="17185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685553">
            <a:off x="11421029" y="2648293"/>
            <a:ext cx="1792349" cy="1835739"/>
          </a:xfrm>
          <a:custGeom>
            <a:avLst/>
            <a:gdLst/>
            <a:ahLst/>
            <a:cxnLst/>
            <a:rect l="l" t="t" r="r" b="b"/>
            <a:pathLst>
              <a:path w="1792349" h="1835739">
                <a:moveTo>
                  <a:pt x="0" y="0"/>
                </a:moveTo>
                <a:lnTo>
                  <a:pt x="1792349" y="0"/>
                </a:lnTo>
                <a:lnTo>
                  <a:pt x="1792349" y="1835739"/>
                </a:lnTo>
                <a:lnTo>
                  <a:pt x="0" y="18357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2260915" y="1171575"/>
            <a:ext cx="13766169" cy="1069342"/>
          </a:xfrm>
          <a:prstGeom prst="rect">
            <a:avLst/>
          </a:prstGeom>
        </p:spPr>
        <p:txBody>
          <a:bodyPr lIns="0" tIns="0" rIns="0" bIns="0" rtlCol="0" anchor="t">
            <a:spAutoFit/>
          </a:bodyPr>
          <a:lstStyle/>
          <a:p>
            <a:pPr marL="0" lvl="0" indent="0" algn="ctr">
              <a:lnSpc>
                <a:spcPts val="5680"/>
              </a:lnSpc>
              <a:spcBef>
                <a:spcPct val="0"/>
              </a:spcBef>
            </a:pPr>
            <a:r>
              <a:rPr lang="en-US" sz="8000">
                <a:solidFill>
                  <a:srgbClr val="2D2828"/>
                </a:solidFill>
                <a:latin typeface="Agrandir Medium"/>
              </a:rPr>
              <a:t>Meet our</a:t>
            </a:r>
            <a:r>
              <a:rPr lang="en-US" sz="8000" u="none">
                <a:solidFill>
                  <a:srgbClr val="2D2828"/>
                </a:solidFill>
                <a:latin typeface="Agrandir Medium"/>
              </a:rPr>
              <a:t> team</a:t>
            </a:r>
          </a:p>
        </p:txBody>
      </p:sp>
      <p:sp>
        <p:nvSpPr>
          <p:cNvPr id="15" name="TextBox 15"/>
          <p:cNvSpPr txBox="1"/>
          <p:nvPr/>
        </p:nvSpPr>
        <p:spPr>
          <a:xfrm>
            <a:off x="7364936" y="7580370"/>
            <a:ext cx="3892023" cy="1071699"/>
          </a:xfrm>
          <a:prstGeom prst="rect">
            <a:avLst/>
          </a:prstGeom>
        </p:spPr>
        <p:txBody>
          <a:bodyPr lIns="0" tIns="0" rIns="0" bIns="0" rtlCol="0" anchor="t">
            <a:spAutoFit/>
          </a:bodyPr>
          <a:lstStyle/>
          <a:p>
            <a:pPr algn="ctr">
              <a:lnSpc>
                <a:spcPts val="2879"/>
              </a:lnSpc>
            </a:pPr>
            <a:r>
              <a:rPr lang="en-US" sz="2057">
                <a:solidFill>
                  <a:srgbClr val="FA7AAC"/>
                </a:solidFill>
                <a:latin typeface="Montserrat Semi-Bold Bold"/>
              </a:rPr>
              <a:t>ALFARIZZY SUBHAN</a:t>
            </a:r>
          </a:p>
          <a:p>
            <a:pPr algn="ctr">
              <a:lnSpc>
                <a:spcPts val="2879"/>
              </a:lnSpc>
              <a:spcBef>
                <a:spcPct val="0"/>
              </a:spcBef>
            </a:pPr>
            <a:r>
              <a:rPr lang="en-US" sz="2057">
                <a:solidFill>
                  <a:srgbClr val="000000"/>
                </a:solidFill>
                <a:latin typeface="Montserrat Semi-Bold Bold"/>
              </a:rPr>
              <a:t>FRONT-END DEVELOPER (MOBILE)</a:t>
            </a:r>
          </a:p>
        </p:txBody>
      </p:sp>
      <p:sp>
        <p:nvSpPr>
          <p:cNvPr id="16" name="TextBox 16"/>
          <p:cNvSpPr txBox="1"/>
          <p:nvPr/>
        </p:nvSpPr>
        <p:spPr>
          <a:xfrm>
            <a:off x="12714601" y="7580370"/>
            <a:ext cx="3548657" cy="1071626"/>
          </a:xfrm>
          <a:prstGeom prst="rect">
            <a:avLst/>
          </a:prstGeom>
        </p:spPr>
        <p:txBody>
          <a:bodyPr lIns="0" tIns="0" rIns="0" bIns="0" rtlCol="0" anchor="t">
            <a:spAutoFit/>
          </a:bodyPr>
          <a:lstStyle/>
          <a:p>
            <a:pPr algn="ctr">
              <a:lnSpc>
                <a:spcPts val="2884"/>
              </a:lnSpc>
            </a:pPr>
            <a:r>
              <a:rPr lang="en-US" sz="2060">
                <a:solidFill>
                  <a:srgbClr val="FFBA51"/>
                </a:solidFill>
                <a:latin typeface="Montserrat Semi-Bold Bold"/>
              </a:rPr>
              <a:t>MUHAMMAD ASKAH</a:t>
            </a:r>
          </a:p>
          <a:p>
            <a:pPr marL="0" lvl="0" indent="0" algn="ctr">
              <a:lnSpc>
                <a:spcPts val="2884"/>
              </a:lnSpc>
              <a:spcBef>
                <a:spcPct val="0"/>
              </a:spcBef>
            </a:pPr>
            <a:r>
              <a:rPr lang="en-US" sz="2060">
                <a:solidFill>
                  <a:srgbClr val="FFBA51"/>
                </a:solidFill>
                <a:latin typeface="Montserrat Semi-Bold Bold"/>
              </a:rPr>
              <a:t>FRONT-END DEVELOPER (WEBSITE)</a:t>
            </a:r>
          </a:p>
        </p:txBody>
      </p:sp>
      <p:sp>
        <p:nvSpPr>
          <p:cNvPr id="17" name="TextBox 17"/>
          <p:cNvSpPr txBox="1"/>
          <p:nvPr/>
        </p:nvSpPr>
        <p:spPr>
          <a:xfrm>
            <a:off x="1967317" y="7580370"/>
            <a:ext cx="4331298" cy="709749"/>
          </a:xfrm>
          <a:prstGeom prst="rect">
            <a:avLst/>
          </a:prstGeom>
        </p:spPr>
        <p:txBody>
          <a:bodyPr lIns="0" tIns="0" rIns="0" bIns="0" rtlCol="0" anchor="t">
            <a:spAutoFit/>
          </a:bodyPr>
          <a:lstStyle/>
          <a:p>
            <a:pPr algn="ctr">
              <a:lnSpc>
                <a:spcPts val="2879"/>
              </a:lnSpc>
            </a:pPr>
            <a:r>
              <a:rPr lang="en-US" sz="2057">
                <a:solidFill>
                  <a:srgbClr val="4B7CEB"/>
                </a:solidFill>
                <a:latin typeface="Montserrat Semi-Bold Bold"/>
              </a:rPr>
              <a:t>ZAKI ALJABBAR</a:t>
            </a:r>
          </a:p>
          <a:p>
            <a:pPr marL="0" lvl="0" indent="0" algn="ctr">
              <a:lnSpc>
                <a:spcPts val="2879"/>
              </a:lnSpc>
              <a:spcBef>
                <a:spcPct val="0"/>
              </a:spcBef>
            </a:pPr>
            <a:r>
              <a:rPr lang="en-US" sz="2057">
                <a:solidFill>
                  <a:srgbClr val="000000"/>
                </a:solidFill>
                <a:latin typeface="Montserrat Semi-Bold"/>
              </a:rPr>
              <a:t>BACKEND DEVELOPER</a:t>
            </a:r>
          </a:p>
        </p:txBody>
      </p:sp>
      <p:sp>
        <p:nvSpPr>
          <p:cNvPr id="18" name="TextBox 18"/>
          <p:cNvSpPr txBox="1"/>
          <p:nvPr/>
        </p:nvSpPr>
        <p:spPr>
          <a:xfrm>
            <a:off x="1028700" y="449580"/>
            <a:ext cx="9562226" cy="579120"/>
          </a:xfrm>
          <a:prstGeom prst="rect">
            <a:avLst/>
          </a:prstGeom>
        </p:spPr>
        <p:txBody>
          <a:bodyPr lIns="0" tIns="0" rIns="0" bIns="0" rtlCol="0" anchor="t">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endParaRPr lang="en-US" sz="1500">
              <a:solidFill>
                <a:srgbClr val="4B7CEB"/>
              </a:solidFill>
              <a:latin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973348" y="5255467"/>
            <a:ext cx="6611286" cy="4002833"/>
          </a:xfrm>
          <a:custGeom>
            <a:avLst/>
            <a:gdLst/>
            <a:ahLst/>
            <a:cxnLst/>
            <a:rect l="l" t="t" r="r" b="b"/>
            <a:pathLst>
              <a:path w="6611286" h="4002833">
                <a:moveTo>
                  <a:pt x="0" y="0"/>
                </a:moveTo>
                <a:lnTo>
                  <a:pt x="6611286" y="0"/>
                </a:lnTo>
                <a:lnTo>
                  <a:pt x="6611286" y="4002833"/>
                </a:lnTo>
                <a:lnTo>
                  <a:pt x="0" y="40028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682991" y="5255467"/>
            <a:ext cx="3631661" cy="4002833"/>
          </a:xfrm>
          <a:custGeom>
            <a:avLst/>
            <a:gdLst/>
            <a:ahLst/>
            <a:cxnLst/>
            <a:rect l="l" t="t" r="r" b="b"/>
            <a:pathLst>
              <a:path w="3631661" h="4002833">
                <a:moveTo>
                  <a:pt x="0" y="0"/>
                </a:moveTo>
                <a:lnTo>
                  <a:pt x="3631661" y="0"/>
                </a:lnTo>
                <a:lnTo>
                  <a:pt x="3631661" y="4002833"/>
                </a:lnTo>
                <a:lnTo>
                  <a:pt x="0" y="4002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003734" y="5255467"/>
            <a:ext cx="3071265" cy="4002833"/>
          </a:xfrm>
          <a:custGeom>
            <a:avLst/>
            <a:gdLst/>
            <a:ahLst/>
            <a:cxnLst/>
            <a:rect l="l" t="t" r="r" b="b"/>
            <a:pathLst>
              <a:path w="3071265" h="4002833">
                <a:moveTo>
                  <a:pt x="0" y="0"/>
                </a:moveTo>
                <a:lnTo>
                  <a:pt x="3071264" y="0"/>
                </a:lnTo>
                <a:lnTo>
                  <a:pt x="3071264" y="4002833"/>
                </a:lnTo>
                <a:lnTo>
                  <a:pt x="0" y="40028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494087" y="5255467"/>
            <a:ext cx="1769803" cy="1875514"/>
          </a:xfrm>
          <a:custGeom>
            <a:avLst/>
            <a:gdLst/>
            <a:ahLst/>
            <a:cxnLst/>
            <a:rect l="l" t="t" r="r" b="b"/>
            <a:pathLst>
              <a:path w="1769803" h="1875514">
                <a:moveTo>
                  <a:pt x="0" y="0"/>
                </a:moveTo>
                <a:lnTo>
                  <a:pt x="1769804" y="0"/>
                </a:lnTo>
                <a:lnTo>
                  <a:pt x="1769804" y="1875514"/>
                </a:lnTo>
                <a:lnTo>
                  <a:pt x="0" y="18755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1494087" y="7382786"/>
            <a:ext cx="1769803" cy="1875514"/>
          </a:xfrm>
          <a:custGeom>
            <a:avLst/>
            <a:gdLst/>
            <a:ahLst/>
            <a:cxnLst/>
            <a:rect l="l" t="t" r="r" b="b"/>
            <a:pathLst>
              <a:path w="1769803" h="1875514">
                <a:moveTo>
                  <a:pt x="0" y="0"/>
                </a:moveTo>
                <a:lnTo>
                  <a:pt x="1769804" y="0"/>
                </a:lnTo>
                <a:lnTo>
                  <a:pt x="1769804" y="1875514"/>
                </a:lnTo>
                <a:lnTo>
                  <a:pt x="0" y="18755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622459">
            <a:off x="14311423" y="862227"/>
            <a:ext cx="1792349" cy="1835739"/>
          </a:xfrm>
          <a:custGeom>
            <a:avLst/>
            <a:gdLst/>
            <a:ahLst/>
            <a:cxnLst/>
            <a:rect l="l" t="t" r="r" b="b"/>
            <a:pathLst>
              <a:path w="1792349" h="1835739">
                <a:moveTo>
                  <a:pt x="0" y="0"/>
                </a:moveTo>
                <a:lnTo>
                  <a:pt x="1792349" y="0"/>
                </a:lnTo>
                <a:lnTo>
                  <a:pt x="1792349" y="1835739"/>
                </a:lnTo>
                <a:lnTo>
                  <a:pt x="0" y="18357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2883291" y="1465772"/>
            <a:ext cx="12521417" cy="2419465"/>
          </a:xfrm>
          <a:prstGeom prst="rect">
            <a:avLst/>
          </a:prstGeom>
        </p:spPr>
        <p:txBody>
          <a:bodyPr lIns="0" tIns="0" rIns="0" bIns="0" rtlCol="0" anchor="t">
            <a:spAutoFit/>
          </a:bodyPr>
          <a:lstStyle/>
          <a:p>
            <a:pPr algn="ctr">
              <a:lnSpc>
                <a:spcPts val="15833"/>
              </a:lnSpc>
            </a:pPr>
            <a:r>
              <a:rPr lang="en-US" sz="13888">
                <a:solidFill>
                  <a:srgbClr val="4B7CEB"/>
                </a:solidFill>
                <a:latin typeface="Agrandir Medium"/>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176</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Agrandir Medium Bold</vt:lpstr>
      <vt:lpstr>Calibri</vt:lpstr>
      <vt:lpstr>Arial</vt:lpstr>
      <vt:lpstr>Montserrat Semi-Bold</vt:lpstr>
      <vt:lpstr>Montserrat Bold</vt:lpstr>
      <vt:lpstr>Montserrat Semi-Bold Bold</vt:lpstr>
      <vt:lpstr>Agrandir Medium</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And Red Creative Memphis Digital Marketing Presentation</dc:title>
  <cp:lastModifiedBy>Nazman -</cp:lastModifiedBy>
  <cp:revision>4</cp:revision>
  <dcterms:created xsi:type="dcterms:W3CDTF">2006-08-16T00:00:00Z</dcterms:created>
  <dcterms:modified xsi:type="dcterms:W3CDTF">2023-07-08T13:26:23Z</dcterms:modified>
  <dc:identifier>DAFmIWjMj8I</dc:identifier>
</cp:coreProperties>
</file>